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0A2DB73-A7A6-41AD-8A4A-A1055990E3C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0A2DB73-A7A6-41AD-8A4A-A1055990E3C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0A2DB73-A7A6-41AD-8A4A-A1055990E3C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A2DB73-A7A6-41AD-8A4A-A1055990E3C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0A2DB73-A7A6-41AD-8A4A-A1055990E3C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DB73-A7A6-41AD-8A4A-A1055990E3C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A2DB73-A7A6-41AD-8A4A-A1055990E3C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0A2DB73-A7A6-41AD-8A4A-A1055990E3C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0A2DB73-A7A6-41AD-8A4A-A1055990E3C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0A2DB73-A7A6-41AD-8A4A-A1055990E3C8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3CE240D-B328-4D24-82EB-BE7B2FCA0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764704"/>
            <a:ext cx="9036496" cy="2355015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FFFF00"/>
                </a:solidFill>
              </a:rPr>
              <a:t>Персональные данные и их защита</a:t>
            </a:r>
            <a:endParaRPr lang="ru-RU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44527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563" y="260648"/>
            <a:ext cx="9144000" cy="1054250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информационным системам персональных данных</a:t>
            </a:r>
            <a:endParaRPr lang="ru-RU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23728" y="2435045"/>
            <a:ext cx="6912768" cy="423431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Требования к обеспечению безопасности персональных данных установлены Постановлением Правительства № 781 от 17.11.2007 г. «Об утверждении Положения об обеспечении безопасности персональных данных при их обработке в информационной системе персональных данных». Положение определяет требования по обеспечению безопасности персональных данных при их обработке в информационных системах в соответствии с их классом.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1800" b="1" dirty="0"/>
              <a:t/>
            </a:r>
            <a:br>
              <a:rPr lang="ru-RU" sz="1800" b="1" dirty="0"/>
            </a:br>
            <a:endParaRPr lang="ru-RU" sz="1800" b="1" dirty="0"/>
          </a:p>
        </p:txBody>
      </p:sp>
      <p:pic>
        <p:nvPicPr>
          <p:cNvPr id="9218" name="Picture 2" descr="http://data-sec.ru/img/5h6rkd94v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2000250" cy="2381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saboy.ru/wp-content/uploads/2013/01/person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25144"/>
            <a:ext cx="2000250" cy="18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456799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054250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за выполнением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возложен 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следующие органы: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977209" cy="3877815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pPr lvl="0"/>
            <a:r>
              <a:rPr lang="ru-RU" b="1" dirty="0" err="1">
                <a:solidFill>
                  <a:schemeClr val="accent5">
                    <a:lumMod val="50000"/>
                  </a:schemeClr>
                </a:solidFill>
              </a:rPr>
              <a:t>Роскомнадзор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– основной надзорный орган в области персональных данных;</a:t>
            </a:r>
          </a:p>
          <a:p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ФСБ – основной надзорный орган в части использования средств шифрования;</a:t>
            </a:r>
          </a:p>
          <a:p>
            <a:pPr marL="0" indent="0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ФСТЭК – надзорный орган в части использования технических средств защиты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817069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542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кого распространяется Закон?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267" y="3573016"/>
            <a:ext cx="8928992" cy="31292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В любой компании, вне зависимости от её организационно-правовой формы, есть информация о сотрудниках, работающих в организации, а иногда и её контрагентах. Таким образом такая компания является оператором персональных данных, действия ФЗ-152 распространяются и на неё.</a:t>
            </a:r>
          </a:p>
        </p:txBody>
      </p:sp>
      <p:pic>
        <p:nvPicPr>
          <p:cNvPr id="10242" name="Picture 2" descr="http://www.virusov-net.com/wp-content/uploads/2012/01/24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1656184" cy="23244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www.itsec.ru/archive/p5/images/ib-1-2011-22-23-fr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47179"/>
            <a:ext cx="2808312" cy="19221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94324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132857"/>
            <a:ext cx="8856983" cy="46085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600" b="1" dirty="0"/>
              <a:t>За нарушения законодательных актов </a:t>
            </a:r>
            <a:r>
              <a:rPr lang="ru-RU" sz="2600" b="1" dirty="0" smtClean="0"/>
              <a:t>РФ, </a:t>
            </a:r>
            <a:r>
              <a:rPr lang="ru-RU" sz="2600" b="1" dirty="0"/>
              <a:t>регулирующих правоотношения в сфере </a:t>
            </a:r>
            <a:r>
              <a:rPr lang="ru-RU" sz="2600" b="1" dirty="0" smtClean="0"/>
              <a:t>ПД предусмотрены </a:t>
            </a:r>
            <a:r>
              <a:rPr lang="ru-RU" sz="2600" b="1" dirty="0"/>
              <a:t>следующие санкции:</a:t>
            </a:r>
            <a:br>
              <a:rPr lang="ru-RU" sz="2600" b="1" dirty="0"/>
            </a:br>
            <a:endParaRPr lang="ru-RU" sz="2600" b="1" dirty="0"/>
          </a:p>
          <a:p>
            <a:pPr marL="0" indent="0" algn="ctr">
              <a:buNone/>
            </a:pPr>
            <a:r>
              <a:rPr lang="ru-RU" sz="2600" b="1" dirty="0"/>
              <a:t>1. Привлечение к административной и гражданской ответственности</a:t>
            </a:r>
            <a:br>
              <a:rPr lang="ru-RU" sz="2600" b="1" dirty="0"/>
            </a:br>
            <a:r>
              <a:rPr lang="ru-RU" sz="2600" b="1" dirty="0"/>
              <a:t>2. Направление в органы прокуратуры материалов о возбуждении уголовных дел</a:t>
            </a:r>
            <a:br>
              <a:rPr lang="ru-RU" sz="2600" b="1" dirty="0"/>
            </a:br>
            <a:r>
              <a:rPr lang="ru-RU" sz="2600" b="1" dirty="0"/>
              <a:t>3. Прекращение обработки персональных данных</a:t>
            </a:r>
            <a:br>
              <a:rPr lang="ru-RU" sz="2600" b="1" dirty="0"/>
            </a:br>
            <a:r>
              <a:rPr lang="ru-RU" sz="2600" b="1" dirty="0"/>
              <a:t>4. Приостановление деятельности оператора в случае осуществления ее без лицензии</a:t>
            </a:r>
            <a:br>
              <a:rPr lang="ru-RU" sz="2600" b="1" dirty="0"/>
            </a:br>
            <a:r>
              <a:rPr lang="ru-RU" sz="2600" b="1" dirty="0"/>
              <a:t>5. Конфискация </a:t>
            </a:r>
            <a:r>
              <a:rPr lang="ru-RU" sz="2600" b="1" dirty="0" err="1" smtClean="0"/>
              <a:t>неcертифицированных</a:t>
            </a:r>
            <a:r>
              <a:rPr lang="ru-RU" sz="2600" b="1" dirty="0" smtClean="0"/>
              <a:t> </a:t>
            </a:r>
            <a:r>
              <a:rPr lang="ru-RU" sz="2600" b="1" dirty="0"/>
              <a:t>средств обеспечения безопасности и шифровальных средств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990004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16632"/>
            <a:ext cx="8824405" cy="144016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персональные данные?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276871"/>
            <a:ext cx="6480720" cy="446449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000" b="1" i="1" dirty="0" smtClean="0">
                <a:solidFill>
                  <a:srgbClr val="FFFF00"/>
                </a:solidFill>
              </a:rPr>
              <a:t>   Персональные </a:t>
            </a:r>
            <a:r>
              <a:rPr lang="ru-RU" sz="4000" b="1" i="1" dirty="0">
                <a:solidFill>
                  <a:srgbClr val="FFFF00"/>
                </a:solidFill>
              </a:rPr>
              <a:t>данные</a:t>
            </a: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</a:rPr>
              <a:t> - любая информация, относящаяся к определенному или определяемому на основании такой информации физическому лицу (субъекту персональных данных), в том числе его фамилия, имя, отчество, год, месяц, дата и место рождения, адрес, семейное, социальное, имущественное положение, образование, профессия, доходы, другая информация.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8" name="Picture 4" descr="http://pressaudit.ru/wp-content/uploads/2012/11/Roskomnadz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052736"/>
            <a:ext cx="2668229" cy="18722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sarev.biz/wp-content/uploads/2009/08/zayavleni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718" y="3429000"/>
            <a:ext cx="1942321" cy="2952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842842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052736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Правовое регулирование</a:t>
            </a:r>
            <a:endParaRPr lang="ru-RU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27784" y="2708920"/>
            <a:ext cx="6516216" cy="41490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/>
              <a:t>Правоотношения в сфере персональных данных регулируются федеральным законодательством РФ (Федеральный Закон от 27.07.2006 г. № 152-ФЗ «О персональных данных»), Трудовым кодексом РФ (глава 14), а так же Гражданским кодексом РФ</a:t>
            </a:r>
            <a:r>
              <a:rPr lang="ru-RU" sz="2800" b="1" dirty="0" smtClean="0"/>
              <a:t>.</a:t>
            </a:r>
          </a:p>
        </p:txBody>
      </p:sp>
      <p:pic>
        <p:nvPicPr>
          <p:cNvPr id="2052" name="Picture 4" descr="http://www.anti-malware.ru/files/am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7" y="3356992"/>
            <a:ext cx="1968684" cy="3168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vt-inform.ru/upload/iblock/df5/yhfa%20d%20fpfjg%20www.d-kvadrat.r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77" y="1196752"/>
            <a:ext cx="1296144" cy="1730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g1.liveinternet.ru/images/attach/c/0/45/337/45337235_18875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285860"/>
            <a:ext cx="1368152" cy="18761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134650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Защита персональных данных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2132857"/>
            <a:ext cx="8964488" cy="3993306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  Защита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персональных данных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 – это комплекс мероприятий, позволяющий выполнить требования законодательства РФ, касающиеся обработки, хранению и передачи персональных данных граждан.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3074" name="Picture 2" descr="http://mcontent.life.ru/media/2/news/2011/06/493197/.44713d4fa0fb74215d8b007c67053c3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6" y="4357694"/>
            <a:ext cx="3995218" cy="23305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digit.ru/images/39602/28/39602284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05682"/>
            <a:ext cx="2898839" cy="19739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703778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54250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 мероприятий по обеспечению защиты </a:t>
            </a: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ПД</a:t>
            </a:r>
            <a:endParaRPr lang="ru-RU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16" y="3140968"/>
            <a:ext cx="9143999" cy="350100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b="1" i="1" dirty="0">
                <a:solidFill>
                  <a:srgbClr val="FFFF00"/>
                </a:solidFill>
              </a:rPr>
              <a:t>Организационные меры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 по защите персональных данных включают в себя:</a:t>
            </a:r>
          </a:p>
          <a:p>
            <a:pPr lvl="0"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Разработку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организационно-распорядительных документов, которые регламентируют весь процесс получения, обработки, хранения, передачи и защиты персональных данных;</a:t>
            </a:r>
          </a:p>
          <a:p>
            <a:pPr lvl="0" algn="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 Определение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перечня мероприятий по защите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ПД.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800" dirty="0"/>
          </a:p>
        </p:txBody>
      </p:sp>
      <p:pic>
        <p:nvPicPr>
          <p:cNvPr id="5122" name="Picture 2" descr="http://dentalworld.ru/images/Pers_dannie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38293"/>
            <a:ext cx="2052938" cy="13713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osp.ru/data/682/018/1241/0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714254"/>
            <a:ext cx="1371600" cy="1295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188972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54250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 мероприятий по обеспечению защиты ПД</a:t>
            </a:r>
            <a:endParaRPr lang="ru-RU" sz="4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248347"/>
            <a:ext cx="7272808" cy="44930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i="1" dirty="0">
                <a:solidFill>
                  <a:srgbClr val="FFFF00"/>
                </a:solidFill>
              </a:rPr>
              <a:t>Технические меры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 по защите персональных данных предполагают использование программно - аппаратных средств защиты информации. При обработке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ПД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с использованием средств автоматизации, применение технических мер защиты является обязательным условием, а их количество и степень защиты определяется исходя из класса системы персональных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данных.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2" descr="http://img.rufox.ru/files/big2/5617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717032"/>
            <a:ext cx="1656184" cy="14669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pravorub.ru/upload/content/2011/11/21/file_20461bd31c24fc29ecc129c2ad9d6b01_zashita_p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44824"/>
            <a:ext cx="1333500" cy="1428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959066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1556"/>
            <a:ext cx="9144000" cy="105425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такой оператор ПД?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5476" y="2248347"/>
            <a:ext cx="9036495" cy="46096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   </a:t>
            </a:r>
            <a:r>
              <a:rPr lang="ru-RU" sz="2800" b="1" i="1" dirty="0" smtClean="0">
                <a:solidFill>
                  <a:srgbClr val="FFFF00"/>
                </a:solidFill>
              </a:rPr>
              <a:t>Оператор </a:t>
            </a:r>
            <a:r>
              <a:rPr lang="ru-RU" sz="2800" b="1" i="1" dirty="0">
                <a:solidFill>
                  <a:srgbClr val="FFFF00"/>
                </a:solidFill>
              </a:rPr>
              <a:t>персональных данных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 - государственный орган, муниципальный орган,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юр.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или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физ.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лицо, организующие и (или) осуществляющие обработку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ПД,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а также определяющие цели и содержание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обработки ПД.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   Закон </a:t>
            </a:r>
            <a:r>
              <a:rPr lang="ru-RU" sz="2800" b="1" dirty="0">
                <a:solidFill>
                  <a:srgbClr val="FFFF00"/>
                </a:solidFill>
              </a:rPr>
              <a:t>«О персональных данных»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обязывает оператора принимать необходимые организационные и технические меры для защиты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ПД от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неправомерного или случайного доступа к ним, уничтожения, изменения, блокирования, копирования,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распространения,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а также от иных неправомерных действий.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146" name="Picture 2" descr="http://www.kommunal-vopros.ru/wp-content/uploads/2012/04/61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8435"/>
            <a:ext cx="1444410" cy="10774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stavropol.blizko.ru/system/images/product/000/865/813_origin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24744"/>
            <a:ext cx="1656184" cy="11465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411500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Операторы,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обрабатывающие 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ПД </a:t>
            </a:r>
            <a:r>
              <a:rPr lang="ru-RU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информационных системах, обязаны обеспечить</a:t>
            </a:r>
            <a:r>
              <a:rPr lang="ru-RU" sz="3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ctr">
              <a:buNone/>
            </a:pPr>
            <a:endParaRPr lang="ru-RU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а) проведение мероприятий, направленных на предотвращение несанкционированного доступа к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ПД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и (или) передачи их лицам, не имеющим права доступа к такой информации;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б) своевременное обнаружение фактов несанкционированного доступа к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ПД;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в) недопущение воздействия на технические средства автоматизированной обработки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ПД,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 результате которого может быть нарушено их функционирование;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г) возможность незамедлительного восстановления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ПД,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модифицированных или уничтоженных вследствие несанкционированного доступа к ним;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д) постоянный контроль за обеспечением уровня защищенности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ПД.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215399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54250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положения Закона «О персональных данных»</a:t>
            </a:r>
            <a:endParaRPr lang="ru-RU" sz="4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2132856"/>
            <a:ext cx="7956376" cy="4536503"/>
          </a:xfrm>
        </p:spPr>
        <p:txBody>
          <a:bodyPr>
            <a:normAutofit fontScale="85000" lnSpcReduction="20000"/>
          </a:bodyPr>
          <a:lstStyle/>
          <a:p>
            <a:pPr lvl="0" algn="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Субъект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ПД имеет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право на защиту своих прав и законных интересов, в том числе на возмещение убытков и (или) компенсацию морального вреда, обжаловав действия или бездействие оператора в уполномоченный орган по защите прав субъектов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ПД или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 судебном порядке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Нарушение требований Закона влечет гражданскую, уголовную, административную, дисциплинарную ответственность физических и должностных лиц.</a:t>
            </a:r>
          </a:p>
          <a:p>
            <a:endParaRPr lang="ru-RU" dirty="0"/>
          </a:p>
        </p:txBody>
      </p:sp>
      <p:pic>
        <p:nvPicPr>
          <p:cNvPr id="8194" name="Picture 2" descr="http://pd.rsoc.ru/images/news/9999_pers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44" y="2420888"/>
            <a:ext cx="1530169" cy="1584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nika-media.ru/wp-content/uploads/2013/01/person-300x2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57192"/>
            <a:ext cx="1495550" cy="1296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056382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99</TotalTime>
  <Words>282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Персональные данные и их защита</vt:lpstr>
      <vt:lpstr>Что такое персональные данные?</vt:lpstr>
      <vt:lpstr>Правовое регулирование</vt:lpstr>
      <vt:lpstr>Защита персональных данных</vt:lpstr>
      <vt:lpstr>Комплекс мероприятий по обеспечению защиты ПД</vt:lpstr>
      <vt:lpstr>Комплекс мероприятий по обеспечению защиты ПД</vt:lpstr>
      <vt:lpstr>Кто такой оператор ПД?</vt:lpstr>
      <vt:lpstr>Слайд 8</vt:lpstr>
      <vt:lpstr>Основные положения Закона «О персональных данных»</vt:lpstr>
      <vt:lpstr>Требования к информационным системам персональных данных</vt:lpstr>
      <vt:lpstr>Контроль за выполнением возложен на следующие органы: </vt:lpstr>
      <vt:lpstr>На кого распространяется Закон?</vt:lpstr>
      <vt:lpstr>Ответственность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Персональные данные и их защита</dc:title>
  <dc:creator>Привет</dc:creator>
  <cp:lastModifiedBy>Светлана</cp:lastModifiedBy>
  <cp:revision>20</cp:revision>
  <dcterms:created xsi:type="dcterms:W3CDTF">2013-03-22T20:44:56Z</dcterms:created>
  <dcterms:modified xsi:type="dcterms:W3CDTF">2018-12-10T18:39:45Z</dcterms:modified>
</cp:coreProperties>
</file>