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0A2DB73-A7A6-41AD-8A4A-A1055990E3C8}" type="datetimeFigureOut">
              <a:rPr lang="ru-RU" smtClean="0"/>
              <a:pPr/>
              <a:t>10.12.2018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3CE240D-B328-4D24-82EB-BE7B2FCA0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2DB73-A7A6-41AD-8A4A-A1055990E3C8}" type="datetimeFigureOut">
              <a:rPr lang="ru-RU" smtClean="0"/>
              <a:pPr/>
              <a:t>10.12.2018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E240D-B328-4D24-82EB-BE7B2FCA0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2DB73-A7A6-41AD-8A4A-A1055990E3C8}" type="datetimeFigureOut">
              <a:rPr lang="ru-RU" smtClean="0"/>
              <a:pPr/>
              <a:t>10.12.2018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E240D-B328-4D24-82EB-BE7B2FCA0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0A2DB73-A7A6-41AD-8A4A-A1055990E3C8}" type="datetimeFigureOut">
              <a:rPr lang="ru-RU" smtClean="0"/>
              <a:pPr/>
              <a:t>10.12.2018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E240D-B328-4D24-82EB-BE7B2FCA0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0A2DB73-A7A6-41AD-8A4A-A1055990E3C8}" type="datetimeFigureOut">
              <a:rPr lang="ru-RU" smtClean="0"/>
              <a:pPr/>
              <a:t>10.12.2018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3CE240D-B328-4D24-82EB-BE7B2FCA0FAC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0A2DB73-A7A6-41AD-8A4A-A1055990E3C8}" type="datetimeFigureOut">
              <a:rPr lang="ru-RU" smtClean="0"/>
              <a:pPr/>
              <a:t>10.12.2018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3CE240D-B328-4D24-82EB-BE7B2FCA0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0A2DB73-A7A6-41AD-8A4A-A1055990E3C8}" type="datetimeFigureOut">
              <a:rPr lang="ru-RU" smtClean="0"/>
              <a:pPr/>
              <a:t>10.12.2018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3CE240D-B328-4D24-82EB-BE7B2FCA0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2DB73-A7A6-41AD-8A4A-A1055990E3C8}" type="datetimeFigureOut">
              <a:rPr lang="ru-RU" smtClean="0"/>
              <a:pPr/>
              <a:t>10.12.2018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E240D-B328-4D24-82EB-BE7B2FCA0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0A2DB73-A7A6-41AD-8A4A-A1055990E3C8}" type="datetimeFigureOut">
              <a:rPr lang="ru-RU" smtClean="0"/>
              <a:pPr/>
              <a:t>10.12.2018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3CE240D-B328-4D24-82EB-BE7B2FCA0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0A2DB73-A7A6-41AD-8A4A-A1055990E3C8}" type="datetimeFigureOut">
              <a:rPr lang="ru-RU" smtClean="0"/>
              <a:pPr/>
              <a:t>10.12.2018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3CE240D-B328-4D24-82EB-BE7B2FCA0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0A2DB73-A7A6-41AD-8A4A-A1055990E3C8}" type="datetimeFigureOut">
              <a:rPr lang="ru-RU" smtClean="0"/>
              <a:pPr/>
              <a:t>10.12.2018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3CE240D-B328-4D24-82EB-BE7B2FCA0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0A2DB73-A7A6-41AD-8A4A-A1055990E3C8}" type="datetimeFigureOut">
              <a:rPr lang="ru-RU" smtClean="0"/>
              <a:pPr/>
              <a:t>10.12.2018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3CE240D-B328-4D24-82EB-BE7B2FCA0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764704"/>
            <a:ext cx="9036496" cy="2355015"/>
          </a:xfrm>
          <a:ln>
            <a:noFill/>
          </a:ln>
        </p:spPr>
        <p:txBody>
          <a:bodyPr>
            <a:normAutofit fontScale="90000"/>
          </a:bodyPr>
          <a:lstStyle/>
          <a:p>
            <a:r>
              <a:rPr lang="ru-RU" sz="6600" b="1" dirty="0" smtClean="0">
                <a:solidFill>
                  <a:srgbClr val="FFFF00"/>
                </a:solidFill>
              </a:rPr>
              <a:t>Персональные данные и их защита</a:t>
            </a:r>
            <a:endParaRPr lang="ru-RU" sz="6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444527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563" y="260648"/>
            <a:ext cx="9144000" cy="1054250"/>
          </a:xfrm>
        </p:spPr>
        <p:txBody>
          <a:bodyPr>
            <a:normAutofit fontScale="90000"/>
          </a:bodyPr>
          <a:lstStyle/>
          <a:p>
            <a:r>
              <a:rPr lang="ru-RU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Требования к информационным системам персональных данных</a:t>
            </a:r>
            <a:endParaRPr lang="ru-RU" sz="4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123728" y="2435045"/>
            <a:ext cx="6912768" cy="4234315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Требования к обеспечению безопасности персональных данных установлены Постановлением Правительства № 781 от 17.11.2007 г. «Об утверждении Положения об обеспечении безопасности персональных данных при их обработке в информационной системе персональных данных». Положение определяет требования по обеспечению безопасности персональных данных при их обработке в информационных системах в соответствии с их классом.</a:t>
            </a:r>
            <a:r>
              <a:rPr lang="ru-RU" b="1" dirty="0"/>
              <a:t/>
            </a:r>
            <a:br>
              <a:rPr lang="ru-RU" b="1" dirty="0"/>
            </a:br>
            <a:r>
              <a:rPr lang="ru-RU" sz="1800" b="1" dirty="0"/>
              <a:t/>
            </a:r>
            <a:br>
              <a:rPr lang="ru-RU" sz="1800" b="1" dirty="0"/>
            </a:br>
            <a:endParaRPr lang="ru-RU" sz="1800" b="1" dirty="0"/>
          </a:p>
        </p:txBody>
      </p:sp>
      <p:pic>
        <p:nvPicPr>
          <p:cNvPr id="9218" name="Picture 2" descr="http://data-sec.ru/img/5h6rkd94v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72816"/>
            <a:ext cx="2000250" cy="2381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://saboy.ru/wp-content/uploads/2013/01/persona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25144"/>
            <a:ext cx="2000250" cy="1800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2456799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1054250"/>
          </a:xfrm>
        </p:spPr>
        <p:txBody>
          <a:bodyPr>
            <a:normAutofit fontScale="90000"/>
          </a:bodyPr>
          <a:lstStyle/>
          <a:p>
            <a:r>
              <a:rPr lang="ru-RU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Контроль за выполнением </a:t>
            </a:r>
            <a:r>
              <a:rPr lang="ru-RU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возложен </a:t>
            </a:r>
            <a:r>
              <a:rPr lang="ru-RU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следующие органы: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2248347"/>
            <a:ext cx="7977209" cy="3877815"/>
          </a:xfrm>
        </p:spPr>
        <p:txBody>
          <a:bodyPr>
            <a:normAutofit fontScale="85000" lnSpcReduction="20000"/>
          </a:bodyPr>
          <a:lstStyle/>
          <a:p>
            <a:endParaRPr lang="ru-RU" dirty="0"/>
          </a:p>
          <a:p>
            <a:pPr lvl="0"/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Роскомнадзор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– основной надзорный орган в области персональных данных;</a:t>
            </a:r>
          </a:p>
          <a:p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ФСБ – основной надзорный орган в части использования средств шифрования;</a:t>
            </a:r>
          </a:p>
          <a:p>
            <a:pPr marL="0" indent="0">
              <a:buNone/>
            </a:pP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ФСТЭК – надзорный орган в части использования технических средств защиты информации.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817069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05425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кого распространяется Закон?</a:t>
            </a:r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267" y="3573016"/>
            <a:ext cx="8928992" cy="312921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/>
              <a:t>В любой компании, вне зависимости от её организационно-правовой формы, есть информация о сотрудниках, работающих в организации, а иногда и её контрагентах. Таким образом такая компания является оператором персональных данных, действия ФЗ-152 распространяются и на неё.</a:t>
            </a:r>
          </a:p>
        </p:txBody>
      </p:sp>
      <p:pic>
        <p:nvPicPr>
          <p:cNvPr id="10242" name="Picture 2" descr="http://www.virusov-net.com/wp-content/uploads/2012/01/247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052736"/>
            <a:ext cx="1656184" cy="23244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http://www.itsec.ru/archive/p5/images/ib-1-2011-22-23-fr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447179"/>
            <a:ext cx="2808312" cy="192219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5943244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6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Ответственность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2132857"/>
            <a:ext cx="8856983" cy="460851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2600" b="1" dirty="0"/>
              <a:t>За нарушения законодательных актов </a:t>
            </a:r>
            <a:r>
              <a:rPr lang="ru-RU" sz="2600" b="1" dirty="0" smtClean="0"/>
              <a:t>РФ, </a:t>
            </a:r>
            <a:r>
              <a:rPr lang="ru-RU" sz="2600" b="1" dirty="0"/>
              <a:t>регулирующих правоотношения в сфере </a:t>
            </a:r>
            <a:r>
              <a:rPr lang="ru-RU" sz="2600" b="1" dirty="0" smtClean="0"/>
              <a:t>ПД предусмотрены </a:t>
            </a:r>
            <a:r>
              <a:rPr lang="ru-RU" sz="2600" b="1" dirty="0"/>
              <a:t>следующие санкции:</a:t>
            </a:r>
            <a:br>
              <a:rPr lang="ru-RU" sz="2600" b="1" dirty="0"/>
            </a:br>
            <a:endParaRPr lang="ru-RU" sz="2600" b="1" dirty="0"/>
          </a:p>
          <a:p>
            <a:pPr marL="0" indent="0" algn="ctr">
              <a:buNone/>
            </a:pPr>
            <a:r>
              <a:rPr lang="ru-RU" sz="2600" b="1" dirty="0"/>
              <a:t>1. Привлечение к административной и гражданской ответственности</a:t>
            </a:r>
            <a:br>
              <a:rPr lang="ru-RU" sz="2600" b="1" dirty="0"/>
            </a:br>
            <a:r>
              <a:rPr lang="ru-RU" sz="2600" b="1" dirty="0"/>
              <a:t>2. Направление в органы прокуратуры материалов о возбуждении уголовных дел</a:t>
            </a:r>
            <a:br>
              <a:rPr lang="ru-RU" sz="2600" b="1" dirty="0"/>
            </a:br>
            <a:r>
              <a:rPr lang="ru-RU" sz="2600" b="1" dirty="0"/>
              <a:t>3. Прекращение обработки персональных данных</a:t>
            </a:r>
            <a:br>
              <a:rPr lang="ru-RU" sz="2600" b="1" dirty="0"/>
            </a:br>
            <a:r>
              <a:rPr lang="ru-RU" sz="2600" b="1" dirty="0"/>
              <a:t>4. Приостановление деятельности оператора в случае осуществления ее без лицензии</a:t>
            </a:r>
            <a:br>
              <a:rPr lang="ru-RU" sz="2600" b="1" dirty="0"/>
            </a:br>
            <a:r>
              <a:rPr lang="ru-RU" sz="2600" b="1" dirty="0"/>
              <a:t>5. Конфискация </a:t>
            </a:r>
            <a:r>
              <a:rPr lang="ru-RU" sz="2600" b="1" dirty="0" err="1" smtClean="0"/>
              <a:t>неcертифицированных</a:t>
            </a:r>
            <a:r>
              <a:rPr lang="ru-RU" sz="2600" b="1" dirty="0" smtClean="0"/>
              <a:t> </a:t>
            </a:r>
            <a:r>
              <a:rPr lang="ru-RU" sz="2600" b="1" dirty="0"/>
              <a:t>средств обеспечения безопасности и шифровальных средств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9900044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116632"/>
            <a:ext cx="8824405" cy="1440160"/>
          </a:xfrm>
        </p:spPr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такое персональные данные?</a:t>
            </a:r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2276871"/>
            <a:ext cx="6480720" cy="446449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4000" b="1" i="1" dirty="0" smtClean="0">
                <a:solidFill>
                  <a:srgbClr val="FFFF00"/>
                </a:solidFill>
              </a:rPr>
              <a:t>   Персональные </a:t>
            </a:r>
            <a:r>
              <a:rPr lang="ru-RU" sz="4000" b="1" i="1" dirty="0">
                <a:solidFill>
                  <a:srgbClr val="FFFF00"/>
                </a:solidFill>
              </a:rPr>
              <a:t>данные</a:t>
            </a:r>
            <a:r>
              <a:rPr lang="ru-RU" sz="4000" b="1" dirty="0">
                <a:solidFill>
                  <a:schemeClr val="accent5">
                    <a:lumMod val="50000"/>
                  </a:schemeClr>
                </a:solidFill>
              </a:rPr>
              <a:t> - любая информация, относящаяся к определенному или определяемому на основании такой информации физическому лицу (субъекту персональных данных), в том числе его фамилия, имя, отчество, год, месяц, дата и место рождения, адрес, семейное, социальное, имущественное положение, образование, профессия, доходы, другая информация.</a:t>
            </a:r>
            <a:r>
              <a:rPr lang="ru-RU" sz="4000" b="1" dirty="0"/>
              <a:t/>
            </a:r>
            <a:br>
              <a:rPr lang="ru-RU" sz="4000" b="1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028" name="Picture 4" descr="http://pressaudit.ru/wp-content/uploads/2012/11/Roskomnadz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052736"/>
            <a:ext cx="2668229" cy="18722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tsarev.biz/wp-content/uploads/2009/08/zayavleni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8718" y="3429000"/>
            <a:ext cx="1942321" cy="295232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5842842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0"/>
            <a:ext cx="9036496" cy="1052736"/>
          </a:xfrm>
        </p:spPr>
        <p:txBody>
          <a:bodyPr>
            <a:normAutofit fontScale="90000"/>
          </a:bodyPr>
          <a:lstStyle/>
          <a:p>
            <a:r>
              <a:rPr lang="ru-RU" sz="6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Правовое регулирование</a:t>
            </a:r>
            <a:endParaRPr lang="ru-RU" sz="6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627784" y="2708920"/>
            <a:ext cx="6516216" cy="414908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800" b="1" dirty="0"/>
              <a:t>Правоотношения в сфере персональных данных регулируются федеральным законодательством РФ (Федеральный Закон от 27.07.2006 г. № 152-ФЗ «О персональных данных»), Трудовым кодексом РФ (глава 14), а так же Гражданским кодексом РФ</a:t>
            </a:r>
            <a:r>
              <a:rPr lang="ru-RU" sz="2800" b="1" dirty="0" smtClean="0"/>
              <a:t>.</a:t>
            </a:r>
          </a:p>
        </p:txBody>
      </p:sp>
      <p:pic>
        <p:nvPicPr>
          <p:cNvPr id="2052" name="Picture 4" descr="http://www.anti-malware.ru/files/am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07" y="3356992"/>
            <a:ext cx="1968684" cy="31683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vt-inform.ru/upload/iblock/df5/yhfa%20d%20fpfjg%20www.d-kvadrat.ru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477" y="1196752"/>
            <a:ext cx="1296144" cy="17303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img1.liveinternet.ru/images/attach/c/0/45/337/45337235_188750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84" y="1285860"/>
            <a:ext cx="1368152" cy="18761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9134650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296144"/>
          </a:xfrm>
        </p:spPr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Защита персональных данных</a:t>
            </a:r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3" y="2132857"/>
            <a:ext cx="8964488" cy="3993306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</a:rPr>
              <a:t>  Защита </a:t>
            </a:r>
            <a:r>
              <a:rPr lang="ru-RU" sz="2800" b="1" i="1" dirty="0">
                <a:solidFill>
                  <a:schemeClr val="accent5">
                    <a:lumMod val="50000"/>
                  </a:schemeClr>
                </a:solidFill>
              </a:rPr>
              <a:t>персональных данных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 – это комплекс мероприятий, позволяющий выполнить требования законодательства РФ, касающиеся обработки, хранению и передачи персональных данных граждан.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pic>
        <p:nvPicPr>
          <p:cNvPr id="3074" name="Picture 2" descr="http://mcontent.life.ru/media/2/news/2011/06/493197/.44713d4fa0fb74215d8b007c67053c3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686" y="4357694"/>
            <a:ext cx="3995218" cy="233054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digit.ru/images/39602/28/39602284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505682"/>
            <a:ext cx="2898839" cy="197394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0703778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54250"/>
          </a:xfrm>
        </p:spPr>
        <p:txBody>
          <a:bodyPr>
            <a:normAutofit fontScale="90000"/>
          </a:bodyPr>
          <a:lstStyle/>
          <a:p>
            <a:r>
              <a:rPr lang="ru-RU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Комплекс мероприятий по обеспечению защиты </a:t>
            </a:r>
            <a:r>
              <a:rPr lang="ru-RU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ПД</a:t>
            </a:r>
            <a:endParaRPr lang="ru-RU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116" y="3140968"/>
            <a:ext cx="9143999" cy="3501008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2800" b="1" i="1" dirty="0">
                <a:solidFill>
                  <a:srgbClr val="FFFF00"/>
                </a:solidFill>
              </a:rPr>
              <a:t>Организационные меры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 по защите персональных данных включают в себя:</a:t>
            </a:r>
          </a:p>
          <a:p>
            <a:pPr lvl="0" algn="ctr"/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</a:rPr>
              <a:t> Разработку 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организационно-распорядительных документов, которые регламентируют весь процесс получения, обработки, хранения, передачи и защиты персональных данных;</a:t>
            </a:r>
          </a:p>
          <a:p>
            <a:pPr lvl="0" algn="r"/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</a:rPr>
              <a:t> Определение 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перечня мероприятий по защите 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</a:rPr>
              <a:t>ПД.</a:t>
            </a:r>
            <a:endParaRPr lang="ru-RU" sz="2800" b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2800" dirty="0"/>
          </a:p>
        </p:txBody>
      </p:sp>
      <p:pic>
        <p:nvPicPr>
          <p:cNvPr id="5122" name="Picture 2" descr="http://dentalworld.ru/images/Pers_dannie_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38293"/>
            <a:ext cx="2052938" cy="13713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www.osp.ru/data/682/018/1241/02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714254"/>
            <a:ext cx="1371600" cy="12954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21889727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054250"/>
          </a:xfrm>
        </p:spPr>
        <p:txBody>
          <a:bodyPr>
            <a:normAutofit fontScale="90000"/>
          </a:bodyPr>
          <a:lstStyle/>
          <a:p>
            <a:r>
              <a:rPr lang="ru-RU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Комплекс мероприятий по обеспечению защиты ПД</a:t>
            </a:r>
            <a:endParaRPr lang="ru-RU" sz="48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2248347"/>
            <a:ext cx="7272808" cy="449302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800" b="1" i="1" dirty="0">
                <a:solidFill>
                  <a:srgbClr val="FFFF00"/>
                </a:solidFill>
              </a:rPr>
              <a:t>Технические меры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 по защите персональных данных предполагают использование программно - аппаратных средств защиты информации. При обработке 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</a:rPr>
              <a:t>ПД 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с использованием средств автоматизации, применение технических мер защиты является обязательным условием, а их количество и степень защиты определяется исходя из класса системы персональных 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</a:rPr>
              <a:t>данных.</a:t>
            </a:r>
            <a:endParaRPr lang="ru-RU" sz="2800" b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4" name="Picture 2" descr="http://img.rufox.ru/files/big2/56170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3717032"/>
            <a:ext cx="1656184" cy="14669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://pravorub.ru/upload/content/2011/11/21/file_20461bd31c24fc29ecc129c2ad9d6b01_zashita_p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844824"/>
            <a:ext cx="1333500" cy="14287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7959066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1556"/>
            <a:ext cx="9144000" cy="1054250"/>
          </a:xfrm>
        </p:spPr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Кто такой оператор ПД?</a:t>
            </a:r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5476" y="2248347"/>
            <a:ext cx="9036495" cy="460965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i="1" dirty="0" smtClean="0">
                <a:solidFill>
                  <a:srgbClr val="FFFF00"/>
                </a:solidFill>
              </a:rPr>
              <a:t>   </a:t>
            </a:r>
            <a:r>
              <a:rPr lang="ru-RU" sz="2800" b="1" i="1" dirty="0" smtClean="0">
                <a:solidFill>
                  <a:srgbClr val="FFFF00"/>
                </a:solidFill>
              </a:rPr>
              <a:t>Оператор </a:t>
            </a:r>
            <a:r>
              <a:rPr lang="ru-RU" sz="2800" b="1" i="1" dirty="0">
                <a:solidFill>
                  <a:srgbClr val="FFFF00"/>
                </a:solidFill>
              </a:rPr>
              <a:t>персональных данных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 - государственный орган, муниципальный орган, 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</a:rPr>
              <a:t>юр. 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или 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</a:rPr>
              <a:t>физ. 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лицо, организующие и (или) осуществляющие обработку 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</a:rPr>
              <a:t>ПД, 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а также определяющие цели и содержание 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</a:rPr>
              <a:t>обработки ПД.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rgbClr val="FFFF00"/>
                </a:solidFill>
              </a:rPr>
              <a:t>   Закон </a:t>
            </a:r>
            <a:r>
              <a:rPr lang="ru-RU" sz="2800" b="1" dirty="0">
                <a:solidFill>
                  <a:srgbClr val="FFFF00"/>
                </a:solidFill>
              </a:rPr>
              <a:t>«О персональных данных» 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обязывает оператора принимать необходимые организационные и технические меры для защиты 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</a:rPr>
              <a:t>ПД от 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неправомерного или случайного доступа к ним, уничтожения, изменения, блокирования, копирования, 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</a:rPr>
              <a:t>распространения, 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а также от иных неправомерных действий.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6146" name="Picture 2" descr="http://www.kommunal-vopros.ru/wp-content/uploads/2012/04/617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68435"/>
            <a:ext cx="1444410" cy="107748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stavropol.blizko.ru/system/images/product/000/865/813_origina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124744"/>
            <a:ext cx="1656184" cy="11465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14115009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624736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ru-RU" sz="3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Операторы, </a:t>
            </a:r>
            <a:r>
              <a:rPr lang="ru-RU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обрабатывающие </a:t>
            </a:r>
            <a:r>
              <a:rPr lang="ru-RU" sz="3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ПД </a:t>
            </a:r>
            <a:r>
              <a:rPr lang="ru-RU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информационных системах, обязаны обеспечить</a:t>
            </a:r>
            <a:r>
              <a:rPr lang="ru-RU" sz="3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 algn="ctr">
              <a:buNone/>
            </a:pPr>
            <a:endParaRPr lang="ru-RU" sz="2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buNone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а) проведение мероприятий, направленных на предотвращение несанкционированного доступа к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ПД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и (или) передачи их лицам, не имеющим права доступа к такой информации;</a:t>
            </a:r>
            <a:br>
              <a:rPr lang="ru-RU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б) своевременное обнаружение фактов несанкционированного доступа к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ПД;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в) недопущение воздействия на технические средства автоматизированной обработки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ПД,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в результате которого может быть нарушено их функционирование;</a:t>
            </a:r>
            <a:br>
              <a:rPr lang="ru-RU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г) возможность незамедлительного восстановления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ПД,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модифицированных или уничтоженных вследствие несанкционированного доступа к ним;</a:t>
            </a:r>
            <a:br>
              <a:rPr lang="ru-RU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д) постоянный контроль за обеспечением уровня защищенности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ПД.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  <a:p>
            <a:pPr algn="r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8215399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54250"/>
          </a:xfrm>
        </p:spPr>
        <p:txBody>
          <a:bodyPr>
            <a:normAutofit fontScale="90000"/>
          </a:bodyPr>
          <a:lstStyle/>
          <a:p>
            <a:r>
              <a:rPr lang="ru-RU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положения Закона «О персональных данных»</a:t>
            </a:r>
            <a:endParaRPr lang="ru-RU" sz="48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87624" y="2132856"/>
            <a:ext cx="7956376" cy="4536503"/>
          </a:xfrm>
        </p:spPr>
        <p:txBody>
          <a:bodyPr>
            <a:normAutofit fontScale="85000" lnSpcReduction="20000"/>
          </a:bodyPr>
          <a:lstStyle/>
          <a:p>
            <a:pPr lvl="0" algn="r"/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Субъект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ПД имеет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право на защиту своих прав и законных интересов, в том числе на возмещение убытков и (или) компенсацию морального вреда, обжаловав действия или бездействие оператора в уполномоченный орган по защите прав субъектов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ПД или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в судебном порядке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;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  <a:p>
            <a:pPr lvl="0" algn="r"/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Нарушение требований Закона влечет гражданскую, уголовную, административную, дисциплинарную ответственность физических и должностных лиц.</a:t>
            </a:r>
          </a:p>
          <a:p>
            <a:endParaRPr lang="ru-RU" dirty="0"/>
          </a:p>
        </p:txBody>
      </p:sp>
      <p:pic>
        <p:nvPicPr>
          <p:cNvPr id="8194" name="Picture 2" descr="http://pd.rsoc.ru/images/news/9999_pers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744" y="2420888"/>
            <a:ext cx="1530169" cy="1584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://nika-media.ru/wp-content/uploads/2013/01/person-300x26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157192"/>
            <a:ext cx="1495550" cy="129614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30563822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99</TotalTime>
  <Words>282</Words>
  <Application>Microsoft Office PowerPoint</Application>
  <PresentationFormat>Экран (4:3)</PresentationFormat>
  <Paragraphs>36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Яркая</vt:lpstr>
      <vt:lpstr>Персональные данные и их защита</vt:lpstr>
      <vt:lpstr>Что такое персональные данные?</vt:lpstr>
      <vt:lpstr>Правовое регулирование</vt:lpstr>
      <vt:lpstr>Защита персональных данных</vt:lpstr>
      <vt:lpstr>Комплекс мероприятий по обеспечению защиты ПД</vt:lpstr>
      <vt:lpstr>Комплекс мероприятий по обеспечению защиты ПД</vt:lpstr>
      <vt:lpstr>Кто такой оператор ПД?</vt:lpstr>
      <vt:lpstr>Слайд 8</vt:lpstr>
      <vt:lpstr>Основные положения Закона «О персональных данных»</vt:lpstr>
      <vt:lpstr>Требования к информационным системам персональных данных</vt:lpstr>
      <vt:lpstr>Контроль за выполнением возложен на следующие органы: </vt:lpstr>
      <vt:lpstr>На кого распространяется Закон?</vt:lpstr>
      <vt:lpstr>Ответственность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Персональные данные и их защита</dc:title>
  <dc:creator>Привет</dc:creator>
  <cp:lastModifiedBy>Светлана</cp:lastModifiedBy>
  <cp:revision>20</cp:revision>
  <dcterms:created xsi:type="dcterms:W3CDTF">2013-03-22T20:44:56Z</dcterms:created>
  <dcterms:modified xsi:type="dcterms:W3CDTF">2018-12-10T18:39:45Z</dcterms:modified>
</cp:coreProperties>
</file>